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304" r:id="rId5"/>
    <p:sldId id="305" r:id="rId6"/>
    <p:sldId id="300" r:id="rId7"/>
    <p:sldId id="258" r:id="rId8"/>
    <p:sldId id="260" r:id="rId9"/>
    <p:sldId id="292" r:id="rId10"/>
    <p:sldId id="262" r:id="rId11"/>
    <p:sldId id="261" r:id="rId12"/>
    <p:sldId id="265" r:id="rId13"/>
    <p:sldId id="294" r:id="rId14"/>
    <p:sldId id="293" r:id="rId15"/>
    <p:sldId id="263" r:id="rId16"/>
    <p:sldId id="264" r:id="rId17"/>
    <p:sldId id="266" r:id="rId18"/>
    <p:sldId id="267" r:id="rId19"/>
    <p:sldId id="268" r:id="rId20"/>
    <p:sldId id="295" r:id="rId21"/>
    <p:sldId id="269" r:id="rId22"/>
    <p:sldId id="270" r:id="rId23"/>
    <p:sldId id="296" r:id="rId24"/>
    <p:sldId id="273" r:id="rId25"/>
    <p:sldId id="272" r:id="rId26"/>
    <p:sldId id="275" r:id="rId27"/>
    <p:sldId id="276" r:id="rId28"/>
    <p:sldId id="277" r:id="rId29"/>
    <p:sldId id="278" r:id="rId30"/>
    <p:sldId id="280" r:id="rId31"/>
    <p:sldId id="301" r:id="rId32"/>
    <p:sldId id="298" r:id="rId33"/>
    <p:sldId id="281" r:id="rId34"/>
    <p:sldId id="299" r:id="rId35"/>
    <p:sldId id="283" r:id="rId36"/>
    <p:sldId id="303" r:id="rId37"/>
    <p:sldId id="284" r:id="rId38"/>
    <p:sldId id="286" r:id="rId39"/>
    <p:sldId id="288" r:id="rId40"/>
    <p:sldId id="287" r:id="rId41"/>
    <p:sldId id="290" r:id="rId42"/>
    <p:sldId id="291" r:id="rId43"/>
    <p:sldId id="302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57"/>
    <a:srgbClr val="4A96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32"/>
    <p:restoredTop sz="94745"/>
  </p:normalViewPr>
  <p:slideViewPr>
    <p:cSldViewPr snapToGrid="0">
      <p:cViewPr varScale="1">
        <p:scale>
          <a:sx n="98" d="100"/>
          <a:sy n="98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04E15-1DFF-D642-87CE-D4513CF15A72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B9EA-DD5D-F649-974D-2528ADAA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4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been doing all these things since before machine learning. ML has changed the way we do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0B9EA-DD5D-F649-974D-2528ADAA4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93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different kind of summarization looks at the latent representations learned by the model, rather than its regression surface.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0B9EA-DD5D-F649-974D-2528ADAA4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5DD5-8995-6587-26E2-3FFCFFCAE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1ADE7-68E1-288A-5C90-9137DEA2A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8B379-981A-AFE1-39D6-95E23F36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AE0DF-773F-3EE7-6DF1-2257B5B6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14A2D-4D32-1A1C-980C-C3952423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A5A0-1D19-53EB-6F92-631345B9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5BAB8-C411-DBB0-392A-52AAF1C8F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3B8D-6DBB-6EFB-634E-835E99DF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9B512-DCA6-14A2-13E5-A9BEBC18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8464D-0E10-FD79-DA1C-C4450E32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AAE15-C3BD-BAFB-A0BB-A429DDA36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C147E-37B7-C9A3-75E5-431D03A40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BF2D2-94A1-5127-7C92-06B53D59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955DA-1AF3-A8CD-D9AF-8D9F06CBB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A48F-7ADA-2A27-D922-49A393AD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1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F6E4-2C5E-E1EC-AE4F-434AF0B8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321E-EB70-8D0B-6DFE-E72F518B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67DBD-B25E-E532-C74E-4BBA8452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CF882-F72E-9EE1-43EC-65C1B9D3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A500-8013-7AEA-B63D-AC2A0FA0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0AEF-ECD6-ABF1-59A4-079711B6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A8777-AD93-C0C1-1C7A-4D23A241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E7510-7C70-4722-CCED-62DAC139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875D-584A-368D-E1F6-FAF259AD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25E61-5D2C-9ED8-B400-98EA6885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3BAE-4558-58EB-46E8-B2361141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14ADE-2DE0-E41F-B275-DB5EBB3BB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D8F27-05FD-D415-2697-F7E043917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E7B82-B416-75DC-66A0-671244A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02985-8EAC-74FE-882C-BBF7A3CB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4330F-2565-389F-609C-1B565990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7E9D-C73E-57EA-39D1-46B50F98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3C236-8A66-F24A-9367-904BE2CFE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1A312-A0D3-17BF-C01A-C9B308CB7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6F65D-8ED7-A6A2-658A-45E977AC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6DE41-19B8-2AC9-123B-2D530631D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B4006-29F6-2D7E-F849-F43F1FE3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AD11A-95D8-7B4D-CF23-44F692C9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B0D764-BD71-DB18-9AC8-DE90E514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9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D985E-CDC1-4BCC-BD00-4050BF8B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87CE2-4CCF-E893-EEB5-97F18E99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C4D59-7A45-B4FF-C64E-96863FF9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30519-3C8A-1A64-029E-813CA454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1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2DCDE-2893-0143-9FEC-DCEEA8813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C5193-3621-EA55-EFF2-C967595D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28917-3480-54EE-673F-4CE8BF1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8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A97F-0D96-F9ED-E8AF-18CC7CDF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416F-DA0C-9AFB-82E8-CD217AB86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A6485-C98B-4E97-7427-6A08370EB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2F116-5204-6669-7A2D-D0160F8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5515F-6438-F293-21F5-D78B760F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FE9B5-3783-E6F6-1D2A-90685119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6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F525-EB53-291E-5D3D-B9D6C61E1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D8B61-14A2-0EAC-1384-296A1BD5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1B461-1BA4-C253-828E-F4BF127B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E636A-48F9-53A2-169E-5AB992ED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D8535-EB37-C589-29A4-461AB982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D0B5A-FE14-C3DC-3C93-7DA751EA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5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AB802-F5A6-285C-C2E1-76123A71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35B3F-6D21-C4D0-0D43-2978085A9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7C56-DAFB-AC62-0CF3-4A9855521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B639A-E109-D346-9ABE-203A12BC35E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5FE7A-46A6-ACD4-3D41-05F6F214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CAB3-7387-2BB4-7B63-206F0035E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E4C11-15F1-8A4A-B80D-83BF7C8A8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2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E448C-B525-4830-770B-6366612D2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56" y="1444741"/>
            <a:ext cx="9357865" cy="10419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Interpretability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AFC49-6256-FBA6-3D9A-C08A83FF3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55" y="2701427"/>
            <a:ext cx="5170213" cy="72757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 dirty="0"/>
              <a:t>Beyond Black and White (Boxes)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0B876-7042-871B-1164-F80A9ABCF81D}"/>
              </a:ext>
            </a:extLst>
          </p:cNvPr>
          <p:cNvSpPr txBox="1"/>
          <p:nvPr/>
        </p:nvSpPr>
        <p:spPr>
          <a:xfrm>
            <a:off x="1452655" y="4825276"/>
            <a:ext cx="2918110" cy="136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Kris Sankaran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Holmes Group Meeting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19 | January | 2024</a:t>
            </a:r>
          </a:p>
        </p:txBody>
      </p:sp>
    </p:spTree>
    <p:extLst>
      <p:ext uri="{BB962C8B-B14F-4D97-AF65-F5344CB8AC3E}">
        <p14:creationId xmlns:p14="http://schemas.microsoft.com/office/powerpoint/2010/main" val="1041947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9D47D-8A36-5BD0-9B1B-919FBD35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4350-06A9-1930-4CA9-EDC9FCE7D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297678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9C35-6F21-A872-34D4-409C59E6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0F36-16E7-34AF-B823-95AF472B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38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techniques approximate black boxes to explain them.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887BB8-1DDC-4DF8-B5DA-7A9288E58539}"/>
              </a:ext>
            </a:extLst>
          </p:cNvPr>
          <p:cNvSpPr txBox="1">
            <a:spLocks/>
          </p:cNvSpPr>
          <p:nvPr/>
        </p:nvSpPr>
        <p:spPr>
          <a:xfrm>
            <a:off x="9224750" y="2896312"/>
            <a:ext cx="2967250" cy="62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Distillation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F4A7DF-E6CC-5D2D-D619-174100D77586}"/>
              </a:ext>
            </a:extLst>
          </p:cNvPr>
          <p:cNvSpPr txBox="1">
            <a:spLocks/>
          </p:cNvSpPr>
          <p:nvPr/>
        </p:nvSpPr>
        <p:spPr>
          <a:xfrm>
            <a:off x="126063" y="2802947"/>
            <a:ext cx="4276299" cy="62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Embedding Visualization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96CA7E-2D9B-F3C1-883E-A0A443582616}"/>
              </a:ext>
            </a:extLst>
          </p:cNvPr>
          <p:cNvSpPr txBox="1">
            <a:spLocks/>
          </p:cNvSpPr>
          <p:nvPr/>
        </p:nvSpPr>
        <p:spPr>
          <a:xfrm>
            <a:off x="4121623" y="2803714"/>
            <a:ext cx="3562066" cy="62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2AC57"/>
                </a:solidFill>
              </a:rPr>
              <a:t>Partial Dependence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26" name="Picture 2" descr="Visual intuition behind the CP profile. Varying the $j^{th}$ coordinate for an observation traces out a curve in the prediction surface.">
            <a:extLst>
              <a:ext uri="{FF2B5EF4-FFF2-40B4-BE49-F238E27FC236}">
                <a16:creationId xmlns:a16="http://schemas.microsoft.com/office/drawing/2014/main" id="{F743B775-E2A8-17E0-7361-2CD55E3BE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399" y="3653287"/>
            <a:ext cx="4125202" cy="234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word2vec-embeddings.mov">
            <a:hlinkHover r:id="" action="ppaction://ole?verb=0"/>
            <a:extLst>
              <a:ext uri="{FF2B5EF4-FFF2-40B4-BE49-F238E27FC236}">
                <a16:creationId xmlns:a16="http://schemas.microsoft.com/office/drawing/2014/main" id="{ECC15B26-ED63-1856-8A42-B367EA09A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063" y="3428233"/>
            <a:ext cx="3549650" cy="3429767"/>
          </a:xfrm>
          <a:prstGeom prst="rect">
            <a:avLst/>
          </a:prstGeom>
        </p:spPr>
      </p:pic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E2FA7811-9544-8AB1-8735-2D2C25BC6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773" y="3837899"/>
            <a:ext cx="3636457" cy="14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174-9B6E-0C4D-5989-CA1EFA4F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Visualization</a:t>
            </a:r>
          </a:p>
        </p:txBody>
      </p:sp>
      <p:pic>
        <p:nvPicPr>
          <p:cNvPr id="5" name="Content Placeholder 4" descr="A close-up of several words&#10;&#10;Description automatically generated">
            <a:extLst>
              <a:ext uri="{FF2B5EF4-FFF2-40B4-BE49-F238E27FC236}">
                <a16:creationId xmlns:a16="http://schemas.microsoft.com/office/drawing/2014/main" id="{6977A3D2-4DF1-3CBD-F859-D09540115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5211" y="1825625"/>
            <a:ext cx="976157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28CC60-9383-0C78-24FB-09C6AC0F9FF5}"/>
              </a:ext>
            </a:extLst>
          </p:cNvPr>
          <p:cNvSpPr txBox="1"/>
          <p:nvPr/>
        </p:nvSpPr>
        <p:spPr>
          <a:xfrm>
            <a:off x="7246961" y="1269242"/>
            <a:ext cx="45174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By applying PCA to the embeddings from a large language model, it’s possible to evaluate the linguistic properties that they’ve captured (</a:t>
            </a:r>
            <a:r>
              <a:rPr lang="en-US" sz="2100" dirty="0" err="1"/>
              <a:t>Coenen</a:t>
            </a:r>
            <a:r>
              <a:rPr lang="en-US" sz="2100" dirty="0"/>
              <a:t> et al, 2019).</a:t>
            </a:r>
          </a:p>
        </p:txBody>
      </p:sp>
    </p:spTree>
    <p:extLst>
      <p:ext uri="{BB962C8B-B14F-4D97-AF65-F5344CB8AC3E}">
        <p14:creationId xmlns:p14="http://schemas.microsoft.com/office/powerpoint/2010/main" val="46855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26DBA-E1A1-792F-9973-FD601491B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A17C-F699-BBF5-09F2-991CCE71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Latent Spaces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2EE74C8-3AC2-7011-C72A-55AEE0674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65" y="1724296"/>
            <a:ext cx="7013830" cy="47493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C76B0-67FF-B594-0019-17011EC57B47}"/>
              </a:ext>
            </a:extLst>
          </p:cNvPr>
          <p:cNvSpPr txBox="1"/>
          <p:nvPr/>
        </p:nvSpPr>
        <p:spPr>
          <a:xfrm>
            <a:off x="7213295" y="2057652"/>
            <a:ext cx="47784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This is from a tool for exploring the embedding space of a single cell transcriptomics dataset (Liu et al., 2019)</a:t>
            </a:r>
          </a:p>
        </p:txBody>
      </p:sp>
    </p:spTree>
    <p:extLst>
      <p:ext uri="{BB962C8B-B14F-4D97-AF65-F5344CB8AC3E}">
        <p14:creationId xmlns:p14="http://schemas.microsoft.com/office/powerpoint/2010/main" val="419527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E8BE-84F4-24D0-8D37-3E35AB9B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Latent Spaces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3E64D6-00AD-840B-2D89-33A602791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5770"/>
            <a:ext cx="10515600" cy="34832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FD731-E076-17B0-27CB-5353310AC7C6}"/>
              </a:ext>
            </a:extLst>
          </p:cNvPr>
          <p:cNvSpPr txBox="1"/>
          <p:nvPr/>
        </p:nvSpPr>
        <p:spPr>
          <a:xfrm>
            <a:off x="727883" y="5836098"/>
            <a:ext cx="9535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system makes it easy to project onto different user-specified axes and explore latent space “analogies.”</a:t>
            </a:r>
          </a:p>
        </p:txBody>
      </p:sp>
    </p:spTree>
    <p:extLst>
      <p:ext uri="{BB962C8B-B14F-4D97-AF65-F5344CB8AC3E}">
        <p14:creationId xmlns:p14="http://schemas.microsoft.com/office/powerpoint/2010/main" val="344749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5555-B11D-254C-6C46-E571FB1D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Distillation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4EE4-3231-6CA7-7958-FAD24BFE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67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Distillation approximates a black box model with a transparent one. For example, Tan et al. (2018) audited proprietary policing and loan models using iterative generalized additive models.</a:t>
            </a:r>
          </a:p>
        </p:txBody>
      </p:sp>
      <p:pic>
        <p:nvPicPr>
          <p:cNvPr id="13" name="Picture 12" descr="A black background with white lines and purple shapes&#10;&#10;Description automatically generated with medium confidence">
            <a:extLst>
              <a:ext uri="{FF2B5EF4-FFF2-40B4-BE49-F238E27FC236}">
                <a16:creationId xmlns:a16="http://schemas.microsoft.com/office/drawing/2014/main" id="{594A6E06-F63A-7E03-5DC0-868E180F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10" y="3429000"/>
            <a:ext cx="10213246" cy="33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9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D40F-9CF0-19CB-3C75-7954AECF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AC57"/>
                </a:solidFill>
              </a:rPr>
              <a:t>Iterative Structuration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83D7-1EDB-1416-83D7-6BB84C7E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82" y="1878562"/>
            <a:ext cx="6738581" cy="23522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perspective is that we are treating the black box itself as the object of data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important to assess the quality of the approximation.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4412F4-D303-378A-83A4-09F23ABC6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980" y="1420176"/>
            <a:ext cx="5115020" cy="453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10366D-7439-603D-B539-E08F07FEE3F1}"/>
              </a:ext>
            </a:extLst>
          </p:cNvPr>
          <p:cNvSpPr txBox="1">
            <a:spLocks/>
          </p:cNvSpPr>
          <p:nvPr/>
        </p:nvSpPr>
        <p:spPr>
          <a:xfrm>
            <a:off x="7076980" y="6214317"/>
            <a:ext cx="5115020" cy="557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dirty="0"/>
              <a:t>From (Tukey, 1977). See also (Holmes, 1993).</a:t>
            </a:r>
          </a:p>
        </p:txBody>
      </p:sp>
    </p:spTree>
    <p:extLst>
      <p:ext uri="{BB962C8B-B14F-4D97-AF65-F5344CB8AC3E}">
        <p14:creationId xmlns:p14="http://schemas.microsoft.com/office/powerpoint/2010/main" val="43225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C3B6-053C-FB5E-0E12-E10E7D40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96D9"/>
                </a:solidFill>
              </a:rPr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6A3F-FC39-C594-2903-A2FD9FB0C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When models are complex, or when they are proprietary, then their predictions and embeddings must themselves be treated as data. There may be legal mechanisms to avoid this situation.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As governments seek to regulate machine learning and AI, summarization techniques are becoming one method for implementing audits.</a:t>
            </a:r>
          </a:p>
        </p:txBody>
      </p:sp>
    </p:spTree>
    <p:extLst>
      <p:ext uri="{BB962C8B-B14F-4D97-AF65-F5344CB8AC3E}">
        <p14:creationId xmlns:p14="http://schemas.microsoft.com/office/powerpoint/2010/main" val="20239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475D2-41C9-62C5-4786-5781D6E2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E264-07E3-FDAE-5D75-1A790C241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Parsimony</a:t>
            </a:r>
          </a:p>
        </p:txBody>
      </p:sp>
    </p:spTree>
    <p:extLst>
      <p:ext uri="{BB962C8B-B14F-4D97-AF65-F5344CB8AC3E}">
        <p14:creationId xmlns:p14="http://schemas.microsoft.com/office/powerpoint/2010/main" val="284094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AD8E-DABF-6D74-1767-614A4D9D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1317-AEBA-5459-09FD-5517901D8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399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a model,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has relatively few components</a:t>
            </a:r>
          </a:p>
          <a:p>
            <a:pPr marL="514350" indent="-514350">
              <a:buAutoNum type="arabicPeriod"/>
            </a:pPr>
            <a:r>
              <a:rPr lang="en-US" dirty="0"/>
              <a:t>if each component is simple, and </a:t>
            </a:r>
          </a:p>
          <a:p>
            <a:pPr marL="514350" indent="-514350">
              <a:buAutoNum type="arabicPeriod"/>
            </a:pPr>
            <a:r>
              <a:rPr lang="en-US" dirty="0"/>
              <a:t>if they are connected in clear ways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the model will be inherently interpretable.</a:t>
            </a:r>
          </a:p>
        </p:txBody>
      </p:sp>
      <p:pic>
        <p:nvPicPr>
          <p:cNvPr id="5" name="Picture 4" descr="A group of white dots on a black background&#10;&#10;Description automatically generated">
            <a:extLst>
              <a:ext uri="{FF2B5EF4-FFF2-40B4-BE49-F238E27FC236}">
                <a16:creationId xmlns:a16="http://schemas.microsoft.com/office/drawing/2014/main" id="{49C5933A-42F4-91C9-884F-88B32F8E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1" y="2092323"/>
            <a:ext cx="3107871" cy="23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3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C16C-5E07-4A79-56BD-31EA4061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Interpret?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EA3E-2750-307A-C90B-349FB37F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02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need techniques that help the people form effective mental models about machine learning models.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6925A-DE19-D7AC-0DFD-664AEB3832DA}"/>
              </a:ext>
            </a:extLst>
          </p:cNvPr>
          <p:cNvSpPr txBox="1"/>
          <p:nvPr/>
        </p:nvSpPr>
        <p:spPr>
          <a:xfrm>
            <a:off x="838200" y="5692656"/>
            <a:ext cx="112293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ML creates artifacts from shared data. How can we use them wisely?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49474-B078-0E8F-46E1-9BFEAAA636DA}"/>
              </a:ext>
            </a:extLst>
          </p:cNvPr>
          <p:cNvSpPr txBox="1"/>
          <p:nvPr/>
        </p:nvSpPr>
        <p:spPr>
          <a:xfrm>
            <a:off x="838200" y="2623641"/>
            <a:ext cx="377112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Decision Making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0F4E8-8130-7B1B-AA1D-94DA7266E311}"/>
              </a:ext>
            </a:extLst>
          </p:cNvPr>
          <p:cNvSpPr txBox="1"/>
          <p:nvPr/>
        </p:nvSpPr>
        <p:spPr>
          <a:xfrm>
            <a:off x="5021425" y="2623641"/>
            <a:ext cx="377112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Scientific Discovery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7839F-5D04-00D9-F28E-833E5BBE416A}"/>
              </a:ext>
            </a:extLst>
          </p:cNvPr>
          <p:cNvSpPr txBox="1"/>
          <p:nvPr/>
        </p:nvSpPr>
        <p:spPr>
          <a:xfrm>
            <a:off x="9726388" y="2623641"/>
            <a:ext cx="198430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98A83-3D52-F976-6762-A4D149682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19"/>
          <a:stretch/>
        </p:blipFill>
        <p:spPr>
          <a:xfrm>
            <a:off x="1221993" y="3771712"/>
            <a:ext cx="1732108" cy="1439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BF978-51A5-067C-CAB4-2645D623B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200"/>
          <a:stretch/>
        </p:blipFill>
        <p:spPr>
          <a:xfrm>
            <a:off x="5426941" y="3532304"/>
            <a:ext cx="2051909" cy="167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59749-EBD9-5CFA-0970-A6CA86257F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339"/>
          <a:stretch/>
        </p:blipFill>
        <p:spPr>
          <a:xfrm>
            <a:off x="9726388" y="3771712"/>
            <a:ext cx="1439051" cy="12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7714-A0CB-FD32-D64C-A677F485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AC57"/>
                </a:solidFill>
              </a:rPr>
              <a:t>Statistical Tradition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15E-1B2C-3636-2096-7B04B55B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549"/>
            <a:ext cx="2491854" cy="6173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Sparse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D6F607-446E-9C8B-81FA-367FC2A04552}"/>
              </a:ext>
            </a:extLst>
          </p:cNvPr>
          <p:cNvSpPr txBox="1">
            <a:spLocks/>
          </p:cNvSpPr>
          <p:nvPr/>
        </p:nvSpPr>
        <p:spPr>
          <a:xfrm>
            <a:off x="4925866" y="1451549"/>
            <a:ext cx="2611582" cy="4656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Additive Models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088CA4-1E5E-D5E6-97D2-2581FC090358}"/>
              </a:ext>
            </a:extLst>
          </p:cNvPr>
          <p:cNvSpPr txBox="1">
            <a:spLocks/>
          </p:cNvSpPr>
          <p:nvPr/>
        </p:nvSpPr>
        <p:spPr>
          <a:xfrm>
            <a:off x="9265226" y="1401046"/>
            <a:ext cx="3829334" cy="793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Graphical Models</a:t>
            </a:r>
          </a:p>
        </p:txBody>
      </p:sp>
      <p:pic>
        <p:nvPicPr>
          <p:cNvPr id="7" name="Picture 6" descr="A black and white drawing of a pyramid&#10;&#10;Description automatically generated">
            <a:extLst>
              <a:ext uri="{FF2B5EF4-FFF2-40B4-BE49-F238E27FC236}">
                <a16:creationId xmlns:a16="http://schemas.microsoft.com/office/drawing/2014/main" id="{51A38F82-5872-AADA-59D7-A17B4BBE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86" y="1933790"/>
            <a:ext cx="3638341" cy="3699164"/>
          </a:xfrm>
          <a:prstGeom prst="rect">
            <a:avLst/>
          </a:prstGeom>
        </p:spPr>
      </p:pic>
      <p:pic>
        <p:nvPicPr>
          <p:cNvPr id="1028" name="Picture 4" descr="Plate notation for the LDA generative model. Latent Dirichlet... | Download  Scientific Diagram">
            <a:extLst>
              <a:ext uri="{FF2B5EF4-FFF2-40B4-BE49-F238E27FC236}">
                <a16:creationId xmlns:a16="http://schemas.microsoft.com/office/drawing/2014/main" id="{7E6A9B39-9994-EACC-3529-70BCE67F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142" y="2369124"/>
            <a:ext cx="3615805" cy="244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 - Plotting lasso beta coefficients - Stack Overflow">
            <a:extLst>
              <a:ext uri="{FF2B5EF4-FFF2-40B4-BE49-F238E27FC236}">
                <a16:creationId xmlns:a16="http://schemas.microsoft.com/office/drawing/2014/main" id="{64D61BF6-4913-67D1-475A-E9D32915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5" y="2194202"/>
            <a:ext cx="2918529" cy="344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4CD59-B61C-BFC9-7479-F14B58225155}"/>
              </a:ext>
            </a:extLst>
          </p:cNvPr>
          <p:cNvSpPr txBox="1"/>
          <p:nvPr/>
        </p:nvSpPr>
        <p:spPr>
          <a:xfrm>
            <a:off x="1379195" y="6095946"/>
            <a:ext cx="26808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coefficients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08AF9-B46B-0EE0-2C54-886927D34C43}"/>
              </a:ext>
            </a:extLst>
          </p:cNvPr>
          <p:cNvSpPr txBox="1"/>
          <p:nvPr/>
        </p:nvSpPr>
        <p:spPr>
          <a:xfrm>
            <a:off x="5432631" y="6095946"/>
            <a:ext cx="26808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9A8F9-A96F-0B57-989B-A2254114F46D}"/>
              </a:ext>
            </a:extLst>
          </p:cNvPr>
          <p:cNvSpPr txBox="1"/>
          <p:nvPr/>
        </p:nvSpPr>
        <p:spPr>
          <a:xfrm>
            <a:off x="9839466" y="6095946"/>
            <a:ext cx="26808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sampling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ECF3B-4106-1811-839A-0FE91589FE8B}"/>
              </a:ext>
            </a:extLst>
          </p:cNvPr>
          <p:cNvSpPr txBox="1"/>
          <p:nvPr/>
        </p:nvSpPr>
        <p:spPr>
          <a:xfrm>
            <a:off x="155031" y="5726613"/>
            <a:ext cx="476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Parsimonious…</a:t>
            </a:r>
          </a:p>
        </p:txBody>
      </p:sp>
    </p:spTree>
    <p:extLst>
      <p:ext uri="{BB962C8B-B14F-4D97-AF65-F5344CB8AC3E}">
        <p14:creationId xmlns:p14="http://schemas.microsoft.com/office/powerpoint/2010/main" val="234996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C3B3-E894-ED8B-ABBF-C557B0CE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Asthma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C65B-8827-87C0-A57D-D82FD11D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Caruana et al. (2015) trained a generalized additive model to predict whether it was safe to discharge patients who were recovering from pneumonia.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They found that patients who had asthma had lower probability of death. In the training data, they tended to be treated more aggressively. They should not be discharged early!</a:t>
            </a:r>
          </a:p>
        </p:txBody>
      </p:sp>
    </p:spTree>
    <p:extLst>
      <p:ext uri="{BB962C8B-B14F-4D97-AF65-F5344CB8AC3E}">
        <p14:creationId xmlns:p14="http://schemas.microsoft.com/office/powerpoint/2010/main" val="50250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3C08-762B-C279-5FF4-6E56624C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Concept Bottlenecks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479F-50E2-C777-3BD6-A650B7DB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less traditional approach achieves parsimony by reducing the arbitrary feature space to a set of human-interpretable concepts (Koh, 2020). </a:t>
            </a:r>
            <a:r>
              <a:rPr lang="en-US" dirty="0">
                <a:solidFill>
                  <a:srgbClr val="4A96D9"/>
                </a:solidFill>
              </a:rPr>
              <a:t>This requires dense, concept-level annotations for every sample.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yellow bird with black text&#10;&#10;Description automatically generated">
            <a:extLst>
              <a:ext uri="{FF2B5EF4-FFF2-40B4-BE49-F238E27FC236}">
                <a16:creationId xmlns:a16="http://schemas.microsoft.com/office/drawing/2014/main" id="{2D6AE09A-6F12-98A0-23B3-0E24EB28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91" y="3390300"/>
            <a:ext cx="7974563" cy="32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7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F2EF-335B-B27B-FD72-E515DEA7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Concept Bottlenecks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73D9-8564-8063-749A-08C747AF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231"/>
            <a:ext cx="10515600" cy="91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train this models using tuples                    and objective function:</a:t>
            </a:r>
          </a:p>
        </p:txBody>
      </p:sp>
      <p:pic>
        <p:nvPicPr>
          <p:cNvPr id="4" name="Picture 3" descr="A yellow bird with black text&#10;&#10;Description automatically generated">
            <a:extLst>
              <a:ext uri="{FF2B5EF4-FFF2-40B4-BE49-F238E27FC236}">
                <a16:creationId xmlns:a16="http://schemas.microsoft.com/office/drawing/2014/main" id="{522A182F-C737-147A-DC01-8912BB43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92" y="3603425"/>
            <a:ext cx="7196730" cy="293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9854B-1F42-AFE5-5EC6-DC2AFE35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385" y="1596231"/>
            <a:ext cx="1376361" cy="458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53E16-21E3-BDAD-ED1F-6BEE1D13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284412"/>
            <a:ext cx="7772400" cy="12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3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4287C-CFEE-D952-DC70-5C8922020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7F52-FC8A-D658-BDB5-97AE803A61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2147051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9FC8-DA21-6675-7280-EF185391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1772-4E09-F77D-BA29-764B5297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98" y="1858314"/>
            <a:ext cx="3973774" cy="40648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transition from global to local explanations.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understand a decision, it helps to trace out every step that was taken.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3438AE9-7AA5-8F09-4A7D-D7EE9ECB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02" y="1138252"/>
            <a:ext cx="7772400" cy="5354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39D0E-74F4-0366-2F40-AEE2A8CF6569}"/>
              </a:ext>
            </a:extLst>
          </p:cNvPr>
          <p:cNvSpPr txBox="1"/>
          <p:nvPr/>
        </p:nvSpPr>
        <p:spPr>
          <a:xfrm>
            <a:off x="8647611" y="6322423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(r2d3, 2015)</a:t>
            </a:r>
          </a:p>
        </p:txBody>
      </p:sp>
    </p:spTree>
    <p:extLst>
      <p:ext uri="{BB962C8B-B14F-4D97-AF65-F5344CB8AC3E}">
        <p14:creationId xmlns:p14="http://schemas.microsoft.com/office/powerpoint/2010/main" val="2071263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ird&#10;&#10;Description automatically generated">
            <a:extLst>
              <a:ext uri="{FF2B5EF4-FFF2-40B4-BE49-F238E27FC236}">
                <a16:creationId xmlns:a16="http://schemas.microsoft.com/office/drawing/2014/main" id="{948B3AB3-E3AF-BD3C-FC10-41F9ACF92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1858" y="726980"/>
            <a:ext cx="6342434" cy="61310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B977D-3B5A-3FED-67E8-59C41271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47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Prototype Patch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A063DF-D297-E3B5-C106-55C506566A72}"/>
              </a:ext>
            </a:extLst>
          </p:cNvPr>
          <p:cNvSpPr txBox="1">
            <a:spLocks/>
          </p:cNvSpPr>
          <p:nvPr/>
        </p:nvSpPr>
        <p:spPr>
          <a:xfrm>
            <a:off x="838200" y="1760083"/>
            <a:ext cx="4823658" cy="4940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(Chen 2019) analyzes patches of test data and compares with CNN features from patches across the training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Evidence across patches is aggregated to arrive at a final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62674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F939-9297-B4F7-8B67-7883270D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6248"/>
                </a:solidFill>
              </a:rPr>
              <a:t>Simulatability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BAFE-02B6-9917-CE04-5F89AF64D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024" y="1825624"/>
            <a:ext cx="4913195" cy="4015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a person recapitulate the reasoning process of a model to arrive at the same decision, and how long would it take?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4A96D9"/>
                </a:solidFill>
              </a:rPr>
              <a:t>(By this definition, even linear models may be uninterpretable)</a:t>
            </a:r>
          </a:p>
        </p:txBody>
      </p:sp>
      <p:pic>
        <p:nvPicPr>
          <p:cNvPr id="4" name="decision_tree_animate.mov">
            <a:hlinkHover r:id="" action="ppaction://ole?verb=0"/>
            <a:extLst>
              <a:ext uri="{FF2B5EF4-FFF2-40B4-BE49-F238E27FC236}">
                <a16:creationId xmlns:a16="http://schemas.microsoft.com/office/drawing/2014/main" id="{F28F0053-B551-F1A4-9C5A-38213055C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7219" y="1690688"/>
            <a:ext cx="6494178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DCCF5-B1B9-6054-1197-7AD9455F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6B2F-A803-A332-2F3B-B4295859D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Perturbation</a:t>
            </a:r>
          </a:p>
        </p:txBody>
      </p:sp>
    </p:spTree>
    <p:extLst>
      <p:ext uri="{BB962C8B-B14F-4D97-AF65-F5344CB8AC3E}">
        <p14:creationId xmlns:p14="http://schemas.microsoft.com/office/powerpoint/2010/main" val="971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2FDF-3F6A-F553-7DB5-3E393062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9607-4CC2-5DB2-807B-890BCF43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A47C-B5A6-EB3A-C7FB-CB2319AF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4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want an explanation for a generic model’s decision, one approach is to perturb that input and see how the prediction could have changed.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05862-7C92-DE37-0249-EC48584EA12E}"/>
              </a:ext>
            </a:extLst>
          </p:cNvPr>
          <p:cNvSpPr txBox="1"/>
          <p:nvPr/>
        </p:nvSpPr>
        <p:spPr>
          <a:xfrm>
            <a:off x="1310185" y="3630304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9EE12-25F6-2474-0F5B-640B4988AC54}"/>
              </a:ext>
            </a:extLst>
          </p:cNvPr>
          <p:cNvSpPr txBox="1"/>
          <p:nvPr/>
        </p:nvSpPr>
        <p:spPr>
          <a:xfrm>
            <a:off x="5239238" y="3630304"/>
            <a:ext cx="15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Saliency 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9F3F8-FA36-577F-F96E-1B1A1A323FB1}"/>
              </a:ext>
            </a:extLst>
          </p:cNvPr>
          <p:cNvSpPr txBox="1"/>
          <p:nvPr/>
        </p:nvSpPr>
        <p:spPr>
          <a:xfrm>
            <a:off x="9021171" y="3630304"/>
            <a:ext cx="30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 Importance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56EF45-2AAD-460B-B2DA-E75971BC1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2" t="14285" r="3881" b="42195"/>
          <a:stretch/>
        </p:blipFill>
        <p:spPr bwMode="auto">
          <a:xfrm>
            <a:off x="4749735" y="4299886"/>
            <a:ext cx="2692530" cy="18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905962-31D2-A57E-865C-3BB80C5CD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34" b="56096"/>
          <a:stretch/>
        </p:blipFill>
        <p:spPr bwMode="auto">
          <a:xfrm>
            <a:off x="1141236" y="4195714"/>
            <a:ext cx="2204769" cy="21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089AEBA-2158-63E6-4917-2B6FF8614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38481" r="3457" b="10211"/>
          <a:stretch/>
        </p:blipFill>
        <p:spPr bwMode="auto">
          <a:xfrm>
            <a:off x="8148231" y="4405094"/>
            <a:ext cx="3889094" cy="131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81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653B-459E-A2DF-82B7-B1AA023A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3DBFB-D063-7BBB-6FB1-B74B83C74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20000" cy="5032375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After an initial wave of methods, a period of critical self-reflection (Lipton 2018, Adebayo 2018, Murdoch 2019, Rudin 2019).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Success depends on people + machines, a step beyond the usual ML abstractions.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Systematic progress depends on shared tasks and objective evaluation, and these are beginning to emerge.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5" name="Picture 4" descr="A blue and black sign&#10;&#10;Description automatically generated">
            <a:extLst>
              <a:ext uri="{FF2B5EF4-FFF2-40B4-BE49-F238E27FC236}">
                <a16:creationId xmlns:a16="http://schemas.microsoft.com/office/drawing/2014/main" id="{9EAE5373-9B0D-F414-DBFD-4DBCB0AB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485900"/>
            <a:ext cx="3507679" cy="48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FFCA3-9D89-83FB-07A1-78F58A49F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2AB4-9938-D4FB-EFF3-F7F3E823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Integrated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D634-4D8D-8FD9-F5C1-1053BEA1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idea is to perturb a reference image towards a sample and study how the classification probability changes (Sundararajan 2017, </a:t>
            </a:r>
            <a:r>
              <a:rPr lang="en-US" dirty="0" err="1"/>
              <a:t>Sturmfels</a:t>
            </a:r>
            <a:r>
              <a:rPr lang="en-US" dirty="0"/>
              <a:t> 2020).</a:t>
            </a:r>
          </a:p>
        </p:txBody>
      </p:sp>
      <p:pic>
        <p:nvPicPr>
          <p:cNvPr id="5" name="Picture 4" descr="A black and white image of a graph&#10;&#10;Description automatically generated">
            <a:extLst>
              <a:ext uri="{FF2B5EF4-FFF2-40B4-BE49-F238E27FC236}">
                <a16:creationId xmlns:a16="http://schemas.microsoft.com/office/drawing/2014/main" id="{BF359D19-9E20-E85F-136D-71A8823C7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57" y="3236449"/>
            <a:ext cx="10594643" cy="192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04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9132C-748A-9897-CA04-05DBD8C3C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graph&#10;&#10;Description automatically generated">
            <a:extLst>
              <a:ext uri="{FF2B5EF4-FFF2-40B4-BE49-F238E27FC236}">
                <a16:creationId xmlns:a16="http://schemas.microsoft.com/office/drawing/2014/main" id="{24F41B3B-25DB-75EE-EB8B-0FD91AF0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57" y="1090305"/>
            <a:ext cx="10594643" cy="1921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8B622-8349-3B79-A787-C72C70BF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Integrated Gradients</a:t>
            </a:r>
          </a:p>
        </p:txBody>
      </p:sp>
      <p:pic>
        <p:nvPicPr>
          <p:cNvPr id="4" name="integrated_gradients_animation.mov">
            <a:hlinkHover r:id="" action="ppaction://ole?verb=0"/>
            <a:extLst>
              <a:ext uri="{FF2B5EF4-FFF2-40B4-BE49-F238E27FC236}">
                <a16:creationId xmlns:a16="http://schemas.microsoft.com/office/drawing/2014/main" id="{C267F595-9B6F-8B6C-3300-E55DAFA73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697" y="3010422"/>
            <a:ext cx="11730606" cy="38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8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C27F4-7772-0D29-CC52-F32C47A89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D208-24CC-E1DC-F4A1-AAF38972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34029-859F-EF4E-82B4-3BA1E03BD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5" y="5854890"/>
            <a:ext cx="11629822" cy="1003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Yang et al. (2023) assigned feature </a:t>
            </a:r>
            <a:r>
              <a:rPr lang="en-US" dirty="0" err="1"/>
              <a:t>importances</a:t>
            </a:r>
            <a:r>
              <a:rPr lang="en-US" dirty="0"/>
              <a:t> to individual base pairs in a functional annotation model using integrated gradients.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27B9DB-46BB-B713-77A5-2C578CF82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1"/>
          <a:stretch/>
        </p:blipFill>
        <p:spPr bwMode="auto">
          <a:xfrm>
            <a:off x="272955" y="1856096"/>
            <a:ext cx="11629822" cy="369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661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D342-30B8-677A-905F-2774BA2C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D8AA-C089-4EA4-B8E4-A3D4DB28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96D9"/>
                </a:solidFill>
              </a:rPr>
              <a:t>Sanity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C34BD-1B19-7ED4-C64C-45FE3187D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3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Evaluating local explanations is notoriously subjective. </a:t>
            </a:r>
            <a:r>
              <a:rPr lang="en-US" dirty="0">
                <a:solidFill>
                  <a:srgbClr val="D96248"/>
                </a:solidFill>
              </a:rPr>
              <a:t>Some researchers have proposed automatic “sanity checks.”</a:t>
            </a:r>
          </a:p>
        </p:txBody>
      </p:sp>
      <p:pic>
        <p:nvPicPr>
          <p:cNvPr id="6" name="Picture 5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3CCDA4D6-CB22-2505-F9DD-6FCEC05B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13" y="2560900"/>
            <a:ext cx="9074973" cy="39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57D1-D3E6-CBC1-04D3-76100093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7681-CE89-4762-0AFA-41A98A73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96D9"/>
                </a:solidFill>
              </a:rPr>
              <a:t>Impossibility Theorems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751D6-6FC9-5789-AF72-1A77216B7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3122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Functions that are identical within a neighborhood can receive very different explanations.</a:t>
            </a:r>
          </a:p>
        </p:txBody>
      </p:sp>
      <p:pic>
        <p:nvPicPr>
          <p:cNvPr id="7" name="Picture 6" descr="A graph with colored lines and a white background&#10;&#10;Description automatically generated">
            <a:extLst>
              <a:ext uri="{FF2B5EF4-FFF2-40B4-BE49-F238E27FC236}">
                <a16:creationId xmlns:a16="http://schemas.microsoft.com/office/drawing/2014/main" id="{3724FE1F-F926-AB9C-3E70-1FD46FF7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61" y="2621911"/>
            <a:ext cx="5859677" cy="41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887D-45F0-5A64-9693-C708A8D00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181C-6F7E-98E5-AE37-97594EB1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F732A-36F8-3FE7-6693-47FF90AF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08" y="1825625"/>
            <a:ext cx="6592747" cy="514233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 related local explanation technique asks how predictions change when modifying an input.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Contrast sets: Inputs that are close to another, but with opposite predictions. These can help explore the decision boundary in high-dimensional problems.</a:t>
            </a:r>
          </a:p>
        </p:txBody>
      </p:sp>
      <p:pic>
        <p:nvPicPr>
          <p:cNvPr id="5" name="Picture 4" descr="A colorful background with dots&#10;&#10;Description automatically generated">
            <a:extLst>
              <a:ext uri="{FF2B5EF4-FFF2-40B4-BE49-F238E27FC236}">
                <a16:creationId xmlns:a16="http://schemas.microsoft.com/office/drawing/2014/main" id="{E8B6F85C-DC98-9340-D286-4402D06F0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664" y="1046986"/>
            <a:ext cx="4887336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6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F6C2-0A97-B324-93FC-35BCCFDBE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A8C9-65EE-7110-5BA4-F14B9736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67FA5-E6DD-978D-6096-5641DB0A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08" y="1825625"/>
            <a:ext cx="11500412" cy="51423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Contrast sets: Inputs that are close to another, but with opposite predictions. These can help explore the decision boundary in high-dimensional problems.</a:t>
            </a: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20A611FC-21A5-52E7-0FBF-303A4967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95" y="2871876"/>
            <a:ext cx="7668409" cy="37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9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887C4-5DA9-75C1-3653-9048963B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0719-446A-2FC3-E3F6-C55693C3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Polyjuice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60A2A-B8C9-2788-80F1-C44243D0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Writing counterfactuals is time-consuming, and automatic generation often misses context-dependent counterfactuals.</a:t>
            </a:r>
          </a:p>
          <a:p>
            <a:pPr marL="514350" indent="-514350">
              <a:buAutoNum type="arabicPeriod"/>
            </a:pPr>
            <a:r>
              <a:rPr lang="en-US" dirty="0"/>
              <a:t>The previous example is from a model that supports guided counterfactual generation from a tuned language model.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688E0D-C5F7-D7BC-C9CF-A393F65E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36" y="3920763"/>
            <a:ext cx="4911754" cy="26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49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6E5AE-D9D6-459F-8C2F-6B9A961B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33A8-8FF9-B409-D621-56B68537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899E-154C-9D62-69E0-1E11A640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D96248"/>
                </a:solidFill>
              </a:rPr>
              <a:t>Related to counterfactuals, you can ask users to “flip” model predictions by editing inputs, after first training them with (input, explanation, label) tuples.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D96248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4A96D9"/>
                </a:solidFill>
              </a:rPr>
              <a:t>This is often easier than simulating a model’s prediction</a:t>
            </a:r>
            <a:r>
              <a:rPr lang="en-US" dirty="0"/>
              <a:t>. For many types of explanations, users are no better at flipping labels compared to when the explanations are omitted.</a:t>
            </a:r>
          </a:p>
        </p:txBody>
      </p:sp>
    </p:spTree>
    <p:extLst>
      <p:ext uri="{BB962C8B-B14F-4D97-AF65-F5344CB8AC3E}">
        <p14:creationId xmlns:p14="http://schemas.microsoft.com/office/powerpoint/2010/main" val="992899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E2936-50FB-90A2-5329-87D2440FE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D991-1FFB-7955-40CC-E6CB991B8C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Interactivity and Augmentation</a:t>
            </a:r>
          </a:p>
        </p:txBody>
      </p:sp>
    </p:spTree>
    <p:extLst>
      <p:ext uri="{BB962C8B-B14F-4D97-AF65-F5344CB8AC3E}">
        <p14:creationId xmlns:p14="http://schemas.microsoft.com/office/powerpoint/2010/main" val="277216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501BC-C750-CAFA-0213-7D74326C3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91E4-BC25-9B41-1C33-4773CF94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D998-F91B-74F5-CB69-F1E5EAB6F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696"/>
            <a:ext cx="9824357" cy="3007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0" i="1" dirty="0">
                <a:solidFill>
                  <a:srgbClr val="040C28"/>
                </a:solidFill>
                <a:effectLst/>
                <a:latin typeface="Google Sans"/>
              </a:rPr>
              <a:t>The single biggest problem in communication is the illusion that it has </a:t>
            </a:r>
            <a:r>
              <a:rPr lang="en-US" sz="4000" i="1" dirty="0">
                <a:solidFill>
                  <a:srgbClr val="040C28"/>
                </a:solidFill>
                <a:latin typeface="Google Sans"/>
              </a:rPr>
              <a:t>taken place</a:t>
            </a:r>
            <a:r>
              <a:rPr lang="en-US" sz="4000" b="0" i="1" dirty="0">
                <a:solidFill>
                  <a:srgbClr val="040C28"/>
                </a:solidFill>
                <a:effectLst/>
                <a:latin typeface="Google Sans"/>
              </a:rPr>
              <a:t>.</a:t>
            </a:r>
          </a:p>
          <a:p>
            <a:pPr marL="0" indent="0">
              <a:buNone/>
            </a:pPr>
            <a:r>
              <a:rPr lang="en-US" sz="4000" b="0" i="0" dirty="0">
                <a:solidFill>
                  <a:srgbClr val="040C28"/>
                </a:solidFill>
                <a:effectLst/>
                <a:latin typeface="Google Sans"/>
              </a:rPr>
              <a:t> – George Bernard Shaw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14694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1892A-5111-82DF-A2DF-83F37648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792F-8DEC-E8E2-8A33-71462DC8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Oversight and Insight (Doshi-Velez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17F1-DD1C-FE6D-1CA6-55D44CE6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1964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We use interpretable models and </a:t>
            </a:r>
            <a:r>
              <a:rPr lang="en-US" dirty="0" err="1"/>
              <a:t>explainability</a:t>
            </a:r>
            <a:r>
              <a:rPr lang="en-US" dirty="0"/>
              <a:t> techniques to audit and learn from machine learning models.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Good ML models are not enough: We also want good mental models.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It’s not possible to measure this type of improvement in a vacuum. </a:t>
            </a:r>
            <a:r>
              <a:rPr lang="en-US" dirty="0">
                <a:solidFill>
                  <a:srgbClr val="D96248"/>
                </a:solidFill>
              </a:rPr>
              <a:t>Some audiences where these methods have been evaluated: Data scientists, graduate students, course students, Mechanical Turk</a:t>
            </a:r>
          </a:p>
        </p:txBody>
      </p:sp>
    </p:spTree>
    <p:extLst>
      <p:ext uri="{BB962C8B-B14F-4D97-AF65-F5344CB8AC3E}">
        <p14:creationId xmlns:p14="http://schemas.microsoft.com/office/powerpoint/2010/main" val="1478806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40A1-C6C2-37FF-138A-1A6E0ABE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089F-1935-808D-576F-DF7E72989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92" y="1690688"/>
            <a:ext cx="3668486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oversight/insight paradigm assumes batch mode modeling.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83735B-38F1-4143-2212-68F42864907C}"/>
              </a:ext>
            </a:extLst>
          </p:cNvPr>
          <p:cNvSpPr txBox="1">
            <a:spLocks/>
          </p:cNvSpPr>
          <p:nvPr/>
        </p:nvSpPr>
        <p:spPr>
          <a:xfrm>
            <a:off x="838200" y="3750899"/>
            <a:ext cx="2966357" cy="274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Augmentation is more focused on interactive problem solving (Carter and Nielsen, 2017).</a:t>
            </a:r>
          </a:p>
        </p:txBody>
      </p:sp>
      <p:pic>
        <p:nvPicPr>
          <p:cNvPr id="6" name="intelligence_augmentation.mov">
            <a:hlinkHover r:id="" action="ppaction://ole?verb=0"/>
            <a:extLst>
              <a:ext uri="{FF2B5EF4-FFF2-40B4-BE49-F238E27FC236}">
                <a16:creationId xmlns:a16="http://schemas.microsoft.com/office/drawing/2014/main" id="{2ADE6AF0-801B-5E84-AE02-CBDF1062C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7724" y="3607778"/>
            <a:ext cx="8055826" cy="3214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23DD9-41C0-0139-F999-E4C1431BAB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060"/>
          <a:stretch/>
        </p:blipFill>
        <p:spPr>
          <a:xfrm>
            <a:off x="7345138" y="754985"/>
            <a:ext cx="2933700" cy="25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83E3-FB8A-4CB6-852E-6A3B8936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05F3-1776-D951-1FA3-9B78F9E99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Effective augmentation tools serve as a medium between human and computational representations (e.g., </a:t>
            </a:r>
            <a:r>
              <a:rPr lang="en-US" dirty="0">
                <a:solidFill>
                  <a:srgbClr val="F2AC57"/>
                </a:solidFill>
              </a:rPr>
              <a:t>grammar of graphics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interpretable tools allow us to communicate more clearly with one another and with our machines (Kim 2022, </a:t>
            </a:r>
            <a:r>
              <a:rPr lang="en-US" dirty="0" err="1"/>
              <a:t>Heer</a:t>
            </a:r>
            <a:r>
              <a:rPr lang="en-US" dirty="0"/>
              <a:t> 2022).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computational media will change the research and creative processes, and interpretability will play a central role.</a:t>
            </a:r>
          </a:p>
        </p:txBody>
      </p:sp>
    </p:spTree>
    <p:extLst>
      <p:ext uri="{BB962C8B-B14F-4D97-AF65-F5344CB8AC3E}">
        <p14:creationId xmlns:p14="http://schemas.microsoft.com/office/powerpoint/2010/main" val="46529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D342-A0F5-C5B0-224B-354FAF28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F096-F46D-04B0-07E5-462151AC0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93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A4E1-C8FE-6614-47EB-10300A0A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A5948"/>
                </a:solidFill>
              </a:rPr>
              <a:t>Epitome Models</a:t>
            </a:r>
          </a:p>
        </p:txBody>
      </p:sp>
      <p:pic>
        <p:nvPicPr>
          <p:cNvPr id="9" name="Content Placeholder 8" descr="A collage of a dog&#10;&#10;Description automatically generated">
            <a:extLst>
              <a:ext uri="{FF2B5EF4-FFF2-40B4-BE49-F238E27FC236}">
                <a16:creationId xmlns:a16="http://schemas.microsoft.com/office/drawing/2014/main" id="{B9C8AC16-23F0-4F72-A63E-83228CAD9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8980" y="1690688"/>
            <a:ext cx="5828939" cy="4957666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B83F37-1A8E-7235-0475-4E125B7AA67A}"/>
              </a:ext>
            </a:extLst>
          </p:cNvPr>
          <p:cNvSpPr txBox="1">
            <a:spLocks/>
          </p:cNvSpPr>
          <p:nvPr/>
        </p:nvSpPr>
        <p:spPr>
          <a:xfrm>
            <a:off x="485322" y="1860807"/>
            <a:ext cx="4823658" cy="4940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related idea in generative models is to construct a compressed image (“epitome”) that captures the essential image features of the input.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original image can be reconstructed by averaging patches from the epitome.</a:t>
            </a:r>
          </a:p>
        </p:txBody>
      </p:sp>
    </p:spTree>
    <p:extLst>
      <p:ext uri="{BB962C8B-B14F-4D97-AF65-F5344CB8AC3E}">
        <p14:creationId xmlns:p14="http://schemas.microsoft.com/office/powerpoint/2010/main" val="318016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337E-A2AF-FA70-497E-55DF7850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CD7E-1D1B-A800-7521-EA1A1649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672D1-90D2-F9D4-80BD-448F71BC4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696"/>
            <a:ext cx="10934700" cy="3007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0" i="1" dirty="0">
                <a:solidFill>
                  <a:srgbClr val="040C28"/>
                </a:solidFill>
                <a:effectLst/>
                <a:latin typeface="Google Sans"/>
              </a:rPr>
              <a:t>The single biggest problem in </a:t>
            </a:r>
            <a:r>
              <a:rPr lang="en-US" sz="4000" b="0" i="1" strike="sngStrike" dirty="0">
                <a:solidFill>
                  <a:srgbClr val="040C28"/>
                </a:solidFill>
                <a:effectLst/>
                <a:latin typeface="Google Sans"/>
              </a:rPr>
              <a:t>communication</a:t>
            </a:r>
            <a:r>
              <a:rPr lang="en-US" sz="4000" b="0" i="1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4000" b="1" i="1" dirty="0" err="1">
                <a:solidFill>
                  <a:srgbClr val="040C28"/>
                </a:solidFill>
                <a:effectLst/>
                <a:latin typeface="Google Sans"/>
              </a:rPr>
              <a:t>explainability</a:t>
            </a:r>
            <a:r>
              <a:rPr lang="en-US" sz="4000" b="0" i="1" dirty="0">
                <a:solidFill>
                  <a:srgbClr val="040C28"/>
                </a:solidFill>
                <a:effectLst/>
                <a:latin typeface="Google Sans"/>
              </a:rPr>
              <a:t> is the illusion that it has </a:t>
            </a:r>
            <a:r>
              <a:rPr lang="en-US" sz="4000" i="1" dirty="0">
                <a:solidFill>
                  <a:srgbClr val="040C28"/>
                </a:solidFill>
                <a:latin typeface="Google Sans"/>
              </a:rPr>
              <a:t>taken place</a:t>
            </a:r>
            <a:r>
              <a:rPr lang="en-US" sz="4000" b="0" i="1" dirty="0">
                <a:solidFill>
                  <a:srgbClr val="040C28"/>
                </a:solidFill>
                <a:effectLst/>
                <a:latin typeface="Google Sans"/>
              </a:rPr>
              <a:t>.</a:t>
            </a:r>
          </a:p>
          <a:p>
            <a:pPr marL="0" indent="0">
              <a:buNone/>
            </a:pPr>
            <a:r>
              <a:rPr lang="en-US" sz="4000" b="0" i="0" dirty="0">
                <a:solidFill>
                  <a:srgbClr val="040C28"/>
                </a:solidFill>
                <a:effectLst/>
                <a:latin typeface="Google Sans"/>
              </a:rPr>
              <a:t> – George Bernard Shaw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3505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0F6A6-B9D7-0186-AE8C-13EE55C5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D9EE-8B81-9117-28A1-A8BDC518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3F874-2A43-00F0-CEEE-495BCAB3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41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/>
              <a:t>Interpretable Model</a:t>
            </a:r>
            <a:r>
              <a:rPr lang="en-US" dirty="0"/>
              <a:t>: A model that, by virtue of its design, is easy for its stakeholders to accurately describe and alter.</a:t>
            </a:r>
          </a:p>
          <a:p>
            <a:pPr marL="514350" indent="-514350">
              <a:buAutoNum type="arabicPeriod"/>
            </a:pPr>
            <a:r>
              <a:rPr lang="en-US" b="1" dirty="0" err="1"/>
              <a:t>Explainability</a:t>
            </a:r>
            <a:r>
              <a:rPr lang="en-US" b="1" dirty="0"/>
              <a:t> Technique</a:t>
            </a:r>
            <a:r>
              <a:rPr lang="en-US" dirty="0"/>
              <a:t>: A method that shapes our mental models about black box systems.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438D9EF-2A9D-C912-97A7-4314C1BF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43" y="3359795"/>
            <a:ext cx="7159171" cy="33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0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8FC0-6812-7B41-5E79-03682ECC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7F41-3A63-F3BD-F992-7CD777B9B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65" y="1600458"/>
            <a:ext cx="11700162" cy="179070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Local Explanation: An artifact for reasoning about individual predictions.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Global Explanation: An artifact for reasoning about an entire model.</a:t>
            </a:r>
          </a:p>
        </p:txBody>
      </p:sp>
      <p:pic>
        <p:nvPicPr>
          <p:cNvPr id="16" name="Picture 15" descr="A red and blue rectangles with a black background&#10;&#10;Description automatically generated">
            <a:extLst>
              <a:ext uri="{FF2B5EF4-FFF2-40B4-BE49-F238E27FC236}">
                <a16:creationId xmlns:a16="http://schemas.microsoft.com/office/drawing/2014/main" id="{CE678622-CAE9-E6CA-56FC-6A6DF646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3466841"/>
            <a:ext cx="6946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7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689-7F03-A3F3-8BFF-62AB6E76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40" y="116177"/>
            <a:ext cx="10515600" cy="1325563"/>
          </a:xfrm>
        </p:spPr>
        <p:txBody>
          <a:bodyPr/>
          <a:lstStyle/>
          <a:p>
            <a:r>
              <a:rPr lang="en-US" dirty="0"/>
              <a:t>General Principles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42C0EC-D927-9875-1A73-7DC69F9529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674123"/>
              </p:ext>
            </p:extLst>
          </p:nvPr>
        </p:nvGraphicFramePr>
        <p:xfrm>
          <a:off x="451342" y="1383753"/>
          <a:ext cx="10657113" cy="352927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52371">
                  <a:extLst>
                    <a:ext uri="{9D8B030D-6E8A-4147-A177-3AD203B41FA5}">
                      <a16:colId xmlns:a16="http://schemas.microsoft.com/office/drawing/2014/main" val="2959922040"/>
                    </a:ext>
                  </a:extLst>
                </a:gridCol>
                <a:gridCol w="3552371">
                  <a:extLst>
                    <a:ext uri="{9D8B030D-6E8A-4147-A177-3AD203B41FA5}">
                      <a16:colId xmlns:a16="http://schemas.microsoft.com/office/drawing/2014/main" val="18053336"/>
                    </a:ext>
                  </a:extLst>
                </a:gridCol>
                <a:gridCol w="3552371">
                  <a:extLst>
                    <a:ext uri="{9D8B030D-6E8A-4147-A177-3AD203B41FA5}">
                      <a16:colId xmlns:a16="http://schemas.microsoft.com/office/drawing/2014/main" val="1002253334"/>
                    </a:ext>
                  </a:extLst>
                </a:gridCol>
              </a:tblGrid>
              <a:tr h="1151834">
                <a:tc>
                  <a:txBody>
                    <a:bodyPr/>
                    <a:lstStyle/>
                    <a:p>
                      <a:endParaRPr lang="en-US" sz="36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Global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350650"/>
                  </a:ext>
                </a:extLst>
              </a:tr>
              <a:tr h="1151834">
                <a:tc>
                  <a:txBody>
                    <a:bodyPr/>
                    <a:lstStyle/>
                    <a:p>
                      <a:r>
                        <a:rPr lang="en-US" sz="36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Interpretable Models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Parsimony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5398"/>
                  </a:ext>
                </a:extLst>
              </a:tr>
              <a:tr h="1151834">
                <a:tc>
                  <a:txBody>
                    <a:bodyPr/>
                    <a:lstStyle/>
                    <a:p>
                      <a:r>
                        <a:rPr lang="en-US" sz="36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Explanation Techniques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Perturbation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2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48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5471C-3E3C-0A9D-6993-7B81489A3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1EE2-A532-35BB-3B6D-3D50CB29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40" y="116177"/>
            <a:ext cx="10515600" cy="1325563"/>
          </a:xfrm>
        </p:spPr>
        <p:txBody>
          <a:bodyPr/>
          <a:lstStyle/>
          <a:p>
            <a:r>
              <a:rPr lang="en-US" dirty="0"/>
              <a:t>General Principles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959DF3-F098-89E1-DDF4-733D0C1E9A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1342" y="1383753"/>
          <a:ext cx="10657113" cy="352927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52371">
                  <a:extLst>
                    <a:ext uri="{9D8B030D-6E8A-4147-A177-3AD203B41FA5}">
                      <a16:colId xmlns:a16="http://schemas.microsoft.com/office/drawing/2014/main" val="2959922040"/>
                    </a:ext>
                  </a:extLst>
                </a:gridCol>
                <a:gridCol w="3552371">
                  <a:extLst>
                    <a:ext uri="{9D8B030D-6E8A-4147-A177-3AD203B41FA5}">
                      <a16:colId xmlns:a16="http://schemas.microsoft.com/office/drawing/2014/main" val="18053336"/>
                    </a:ext>
                  </a:extLst>
                </a:gridCol>
                <a:gridCol w="3552371">
                  <a:extLst>
                    <a:ext uri="{9D8B030D-6E8A-4147-A177-3AD203B41FA5}">
                      <a16:colId xmlns:a16="http://schemas.microsoft.com/office/drawing/2014/main" val="1002253334"/>
                    </a:ext>
                  </a:extLst>
                </a:gridCol>
              </a:tblGrid>
              <a:tr h="1151834">
                <a:tc>
                  <a:txBody>
                    <a:bodyPr/>
                    <a:lstStyle/>
                    <a:p>
                      <a:endParaRPr lang="en-US" sz="36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Global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350650"/>
                  </a:ext>
                </a:extLst>
              </a:tr>
              <a:tr h="1151834">
                <a:tc>
                  <a:txBody>
                    <a:bodyPr/>
                    <a:lstStyle/>
                    <a:p>
                      <a:r>
                        <a:rPr lang="en-US" sz="36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Interpretable Models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Parsimony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5398"/>
                  </a:ext>
                </a:extLst>
              </a:tr>
              <a:tr h="1151834">
                <a:tc>
                  <a:txBody>
                    <a:bodyPr/>
                    <a:lstStyle/>
                    <a:p>
                      <a:r>
                        <a:rPr lang="en-US" sz="36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Explanation Techniques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Perturbation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aseline="0" dirty="0"/>
                        <a:t>Summarization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26878"/>
                  </a:ext>
                </a:extLst>
              </a:tr>
            </a:tbl>
          </a:graphicData>
        </a:graphic>
      </p:graphicFrame>
      <p:sp>
        <p:nvSpPr>
          <p:cNvPr id="14" name="U-Turn Arrow 13">
            <a:extLst>
              <a:ext uri="{FF2B5EF4-FFF2-40B4-BE49-F238E27FC236}">
                <a16:creationId xmlns:a16="http://schemas.microsoft.com/office/drawing/2014/main" id="{474E30E3-CFCE-065B-EE78-3D936BC14BA1}"/>
              </a:ext>
            </a:extLst>
          </p:cNvPr>
          <p:cNvSpPr/>
          <p:nvPr/>
        </p:nvSpPr>
        <p:spPr>
          <a:xfrm flipH="1">
            <a:off x="4681182" y="2882494"/>
            <a:ext cx="4626592" cy="181515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>
              <a:lumMod val="50000"/>
              <a:alpha val="567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51400-EE1B-D201-BE25-D43D69970CA2}"/>
              </a:ext>
            </a:extLst>
          </p:cNvPr>
          <p:cNvSpPr txBox="1"/>
          <p:nvPr/>
        </p:nvSpPr>
        <p:spPr>
          <a:xfrm>
            <a:off x="641445" y="5459104"/>
            <a:ext cx="9758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We will color code </a:t>
            </a:r>
            <a:r>
              <a:rPr lang="en-US" sz="3000" dirty="0">
                <a:solidFill>
                  <a:srgbClr val="2A5948"/>
                </a:solidFill>
              </a:rPr>
              <a:t>proposed methods</a:t>
            </a:r>
            <a:r>
              <a:rPr lang="en-US" sz="3000" dirty="0"/>
              <a:t>, </a:t>
            </a:r>
            <a:r>
              <a:rPr lang="en-US" sz="3000" dirty="0">
                <a:solidFill>
                  <a:srgbClr val="D96248"/>
                </a:solidFill>
              </a:rPr>
              <a:t>evaluation strategies</a:t>
            </a:r>
            <a:r>
              <a:rPr lang="en-US" sz="3000" dirty="0"/>
              <a:t>, </a:t>
            </a:r>
            <a:r>
              <a:rPr lang="en-US" sz="3000" dirty="0">
                <a:solidFill>
                  <a:srgbClr val="F2AC57"/>
                </a:solidFill>
              </a:rPr>
              <a:t>statistical connections</a:t>
            </a:r>
            <a:r>
              <a:rPr lang="en-US" sz="3000" dirty="0"/>
              <a:t>, and </a:t>
            </a:r>
            <a:r>
              <a:rPr lang="en-US" sz="3000" dirty="0">
                <a:solidFill>
                  <a:srgbClr val="4A96D9"/>
                </a:solidFill>
              </a:rPr>
              <a:t>critical perspectives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3337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1295</Words>
  <Application>Microsoft Macintosh PowerPoint</Application>
  <PresentationFormat>Widescreen</PresentationFormat>
  <Paragraphs>168</Paragraphs>
  <Slides>44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Google Sans</vt:lpstr>
      <vt:lpstr>Office Theme</vt:lpstr>
      <vt:lpstr>Interpretability</vt:lpstr>
      <vt:lpstr>Why Interpret?</vt:lpstr>
      <vt:lpstr>Historical Context</vt:lpstr>
      <vt:lpstr>Historical Context</vt:lpstr>
      <vt:lpstr>Historical Context</vt:lpstr>
      <vt:lpstr>Vocabulary</vt:lpstr>
      <vt:lpstr>Vocabulary</vt:lpstr>
      <vt:lpstr>General Principles</vt:lpstr>
      <vt:lpstr>General Principles</vt:lpstr>
      <vt:lpstr>Summarization</vt:lpstr>
      <vt:lpstr>Main Idea</vt:lpstr>
      <vt:lpstr>BERT Visualization</vt:lpstr>
      <vt:lpstr>Transcriptomics Latent Spaces</vt:lpstr>
      <vt:lpstr>Transcriptomics Latent Spaces</vt:lpstr>
      <vt:lpstr>Distillation Trick</vt:lpstr>
      <vt:lpstr>Iterative Structuration</vt:lpstr>
      <vt:lpstr>Regulation</vt:lpstr>
      <vt:lpstr>Parsimony</vt:lpstr>
      <vt:lpstr>Main Idea</vt:lpstr>
      <vt:lpstr>Statistical Tradition</vt:lpstr>
      <vt:lpstr>Asthma Example</vt:lpstr>
      <vt:lpstr>Concept Bottlenecks</vt:lpstr>
      <vt:lpstr>Concept Bottlenecks</vt:lpstr>
      <vt:lpstr>Logic</vt:lpstr>
      <vt:lpstr>Main Idea</vt:lpstr>
      <vt:lpstr>Prototype Patch Networks</vt:lpstr>
      <vt:lpstr>Simulatability</vt:lpstr>
      <vt:lpstr>Perturbation</vt:lpstr>
      <vt:lpstr>Main Idea</vt:lpstr>
      <vt:lpstr>Integrated Gradients</vt:lpstr>
      <vt:lpstr>Integrated Gradients</vt:lpstr>
      <vt:lpstr>Functional Genomics</vt:lpstr>
      <vt:lpstr>Sanity Checks</vt:lpstr>
      <vt:lpstr>Impossibility Theorems</vt:lpstr>
      <vt:lpstr>Counterfactual Reasoning</vt:lpstr>
      <vt:lpstr>Counterfactual Reasoning</vt:lpstr>
      <vt:lpstr>Polyjuice</vt:lpstr>
      <vt:lpstr>Editing</vt:lpstr>
      <vt:lpstr>Interactivity and Augmentation</vt:lpstr>
      <vt:lpstr>Oversight and Insight (Doshi-Velez 2023)</vt:lpstr>
      <vt:lpstr>Intelligence Augmentation</vt:lpstr>
      <vt:lpstr>Shared Languages</vt:lpstr>
      <vt:lpstr>Supplemental Slides</vt:lpstr>
      <vt:lpstr>Epitome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Interpretability Crash Course</dc:title>
  <dc:creator>Kris Sankaran</dc:creator>
  <cp:lastModifiedBy>Kris Sankaran</cp:lastModifiedBy>
  <cp:revision>372</cp:revision>
  <dcterms:created xsi:type="dcterms:W3CDTF">2024-01-18T01:03:30Z</dcterms:created>
  <dcterms:modified xsi:type="dcterms:W3CDTF">2024-01-19T05:13:33Z</dcterms:modified>
</cp:coreProperties>
</file>